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30"/>
    <a:srgbClr val="72B4A3"/>
    <a:srgbClr val="E1E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74" autoAdjust="0"/>
  </p:normalViewPr>
  <p:slideViewPr>
    <p:cSldViewPr snapToGrid="0" snapToObjects="1">
      <p:cViewPr>
        <p:scale>
          <a:sx n="80" d="100"/>
          <a:sy n="80" d="100"/>
        </p:scale>
        <p:origin x="48" y="-31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lIns="0" tIns="0" rIns="0" bIns="0"/>
          <a:lstStyle>
            <a:lvl1pPr>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lIns="0" tIns="0" rIns="0" bIns="0"/>
          <a:lstStyle>
            <a:lvl1pPr>
              <a:defRPr/>
            </a:lvl1pPr>
          </a:lstStyle>
          <a:p>
            <a:endParaRPr dirty="0"/>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8/21/2017</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trans.vermont.gov/planning/research" TargetMode="External"/><Relationship Id="rId7" Type="http://schemas.openxmlformats.org/officeDocument/2006/relationships/image" Target="../media/image3.png"/><Relationship Id="rId2" Type="http://schemas.openxmlformats.org/officeDocument/2006/relationships/hyperlink" Target="http://vtrans.vermont.gov/planning/research/2017symposium"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http/vtrans.vermont.gov/boards-councils/st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9"/>
          <p:cNvGraphicFramePr>
            <a:graphicFrameLocks noGrp="1"/>
          </p:cNvGraphicFramePr>
          <p:nvPr>
            <p:extLst>
              <p:ext uri="{D42A27DB-BD31-4B8C-83A1-F6EECF244321}">
                <p14:modId xmlns:p14="http://schemas.microsoft.com/office/powerpoint/2010/main" val="1944971619"/>
              </p:ext>
            </p:extLst>
          </p:nvPr>
        </p:nvGraphicFramePr>
        <p:xfrm>
          <a:off x="393538" y="293083"/>
          <a:ext cx="6872287" cy="9560560"/>
        </p:xfrm>
        <a:graphic>
          <a:graphicData uri="http://schemas.openxmlformats.org/drawingml/2006/table">
            <a:tbl>
              <a:tblPr firstRow="1" bandRow="1">
                <a:tableStyleId>{2D5ABB26-0587-4C30-8999-92F81FD0307C}</a:tableStyleId>
              </a:tblPr>
              <a:tblGrid>
                <a:gridCol w="1872584">
                  <a:extLst>
                    <a:ext uri="{9D8B030D-6E8A-4147-A177-3AD203B41FA5}">
                      <a16:colId xmlns:a16="http://schemas.microsoft.com/office/drawing/2014/main" val="20000"/>
                    </a:ext>
                  </a:extLst>
                </a:gridCol>
                <a:gridCol w="4999703">
                  <a:extLst>
                    <a:ext uri="{9D8B030D-6E8A-4147-A177-3AD203B41FA5}">
                      <a16:colId xmlns:a16="http://schemas.microsoft.com/office/drawing/2014/main" val="20001"/>
                    </a:ext>
                  </a:extLst>
                </a:gridCol>
              </a:tblGrid>
              <a:tr h="439332">
                <a:tc rowSpan="2">
                  <a:txBody>
                    <a:bodyPr/>
                    <a:lstStyle/>
                    <a:p>
                      <a:pPr marL="201930" algn="ctr">
                        <a:lnSpc>
                          <a:spcPct val="100000"/>
                        </a:lnSpc>
                        <a:spcBef>
                          <a:spcPts val="844"/>
                        </a:spcBef>
                      </a:pPr>
                      <a:endParaRPr sz="1350" dirty="0">
                        <a:latin typeface="Times New Roman"/>
                        <a:cs typeface="Times New Roman"/>
                      </a:endParaRPr>
                    </a:p>
                  </a:txBody>
                  <a:tcPr marL="0" marR="0" marT="0" marB="0" vert="vert">
                    <a:lnL w="12699">
                      <a:solidFill>
                        <a:srgbClr val="395F3A"/>
                      </a:solidFill>
                      <a:prstDash val="solid"/>
                    </a:lnL>
                    <a:lnR w="12699">
                      <a:solidFill>
                        <a:srgbClr val="395F3A"/>
                      </a:solidFill>
                      <a:prstDash val="solid"/>
                    </a:lnR>
                    <a:lnT w="12699">
                      <a:solidFill>
                        <a:srgbClr val="395F3A"/>
                      </a:solidFill>
                      <a:prstDash val="solid"/>
                    </a:lnT>
                    <a:solidFill>
                      <a:schemeClr val="tx2">
                        <a:lumMod val="40000"/>
                        <a:lumOff val="60000"/>
                        <a:alpha val="25000"/>
                      </a:schemeClr>
                    </a:solidFill>
                  </a:tcPr>
                </a:tc>
                <a:tc>
                  <a:txBody>
                    <a:bodyPr/>
                    <a:lstStyle/>
                    <a:p>
                      <a:pPr marL="302895">
                        <a:lnSpc>
                          <a:spcPct val="100000"/>
                        </a:lnSpc>
                        <a:spcBef>
                          <a:spcPts val="75"/>
                        </a:spcBef>
                      </a:pPr>
                      <a:r>
                        <a:rPr sz="3000" b="1" spc="114" dirty="0">
                          <a:solidFill>
                            <a:srgbClr val="FFFFFF"/>
                          </a:solidFill>
                          <a:effectLst>
                            <a:outerShdw blurRad="50800" dist="38100" algn="l" rotWithShape="0">
                              <a:prstClr val="black">
                                <a:alpha val="40000"/>
                              </a:prstClr>
                            </a:outerShdw>
                          </a:effectLst>
                          <a:latin typeface="Franklin Gothic Demi" panose="020B0703020102020204" pitchFamily="34" charset="0"/>
                          <a:cs typeface="Calibri"/>
                        </a:rPr>
                        <a:t>FACT</a:t>
                      </a:r>
                      <a:r>
                        <a:rPr sz="3000" b="1" spc="-165" dirty="0">
                          <a:solidFill>
                            <a:srgbClr val="FFFFFF"/>
                          </a:solidFill>
                          <a:effectLst>
                            <a:outerShdw blurRad="50800" dist="38100" algn="l" rotWithShape="0">
                              <a:prstClr val="black">
                                <a:alpha val="40000"/>
                              </a:prstClr>
                            </a:outerShdw>
                          </a:effectLst>
                          <a:latin typeface="Franklin Gothic Demi" panose="020B0703020102020204" pitchFamily="34" charset="0"/>
                          <a:cs typeface="Calibri"/>
                        </a:rPr>
                        <a:t> </a:t>
                      </a:r>
                      <a:r>
                        <a:rPr sz="3000" b="1" spc="165" dirty="0">
                          <a:solidFill>
                            <a:srgbClr val="FFFFFF"/>
                          </a:solidFill>
                          <a:effectLst>
                            <a:outerShdw blurRad="50800" dist="38100" algn="l" rotWithShape="0">
                              <a:prstClr val="black">
                                <a:alpha val="40000"/>
                              </a:prstClr>
                            </a:outerShdw>
                          </a:effectLst>
                          <a:latin typeface="Franklin Gothic Demi" panose="020B0703020102020204" pitchFamily="34" charset="0"/>
                          <a:cs typeface="Calibri"/>
                        </a:rPr>
                        <a:t>SHEET</a:t>
                      </a:r>
                      <a:endParaRPr sz="3000" dirty="0">
                        <a:effectLst>
                          <a:outerShdw blurRad="50800" dist="38100" algn="l" rotWithShape="0">
                            <a:prstClr val="black">
                              <a:alpha val="40000"/>
                            </a:prstClr>
                          </a:outerShdw>
                        </a:effectLst>
                        <a:latin typeface="Franklin Gothic Demi" panose="020B0703020102020204" pitchFamily="34" charset="0"/>
                        <a:cs typeface="Calibri"/>
                      </a:endParaRPr>
                    </a:p>
                  </a:txBody>
                  <a:tcPr marL="0" marR="0" marT="0" marB="0">
                    <a:lnL w="12699">
                      <a:solidFill>
                        <a:srgbClr val="395F3A"/>
                      </a:solidFill>
                      <a:prstDash val="solid"/>
                    </a:lnL>
                    <a:solidFill>
                      <a:schemeClr val="tx2">
                        <a:lumMod val="40000"/>
                        <a:lumOff val="60000"/>
                      </a:schemeClr>
                    </a:solidFill>
                  </a:tcPr>
                </a:tc>
                <a:extLst>
                  <a:ext uri="{0D108BD9-81ED-4DB2-BD59-A6C34878D82A}">
                    <a16:rowId xmlns:a16="http://schemas.microsoft.com/office/drawing/2014/main" val="10000"/>
                  </a:ext>
                </a:extLst>
              </a:tr>
              <a:tr h="854257">
                <a:tc vMerge="1">
                  <a:txBody>
                    <a:bodyPr/>
                    <a:lstStyle/>
                    <a:p>
                      <a:endParaRPr/>
                    </a:p>
                  </a:txBody>
                  <a:tcPr marL="0" marR="0" marT="0" marB="0" vert="vert">
                    <a:lnL w="12699">
                      <a:solidFill>
                        <a:srgbClr val="395F3A"/>
                      </a:solidFill>
                      <a:prstDash val="solid"/>
                    </a:lnL>
                    <a:lnR w="12699">
                      <a:solidFill>
                        <a:srgbClr val="395F3A"/>
                      </a:solidFill>
                      <a:prstDash val="solid"/>
                    </a:lnR>
                    <a:lnT w="12699">
                      <a:solidFill>
                        <a:srgbClr val="395F3A"/>
                      </a:solidFill>
                      <a:prstDash val="solid"/>
                    </a:lnT>
                    <a:solidFill>
                      <a:srgbClr val="DDDBEC"/>
                    </a:solidFill>
                  </a:tcPr>
                </a:tc>
                <a:tc>
                  <a:txBody>
                    <a:bodyPr/>
                    <a:lstStyle/>
                    <a:p>
                      <a:pPr marL="196850" marR="186055">
                        <a:lnSpc>
                          <a:spcPts val="1800"/>
                        </a:lnSpc>
                        <a:spcBef>
                          <a:spcPts val="825"/>
                        </a:spcBef>
                      </a:pPr>
                      <a:endParaRPr lang="en-US" sz="1800" b="1" spc="35" dirty="0" smtClean="0">
                        <a:solidFill>
                          <a:srgbClr val="231F20"/>
                        </a:solidFill>
                        <a:latin typeface="Franklin Gothic Medium" panose="020B0603020102020204" pitchFamily="34" charset="0"/>
                        <a:cs typeface="Calibri"/>
                      </a:endParaRPr>
                    </a:p>
                    <a:p>
                      <a:pPr marL="196850" marR="186055">
                        <a:lnSpc>
                          <a:spcPts val="1800"/>
                        </a:lnSpc>
                        <a:spcBef>
                          <a:spcPts val="825"/>
                        </a:spcBef>
                      </a:pPr>
                      <a:r>
                        <a:rPr lang="en-US" sz="1800" b="1" spc="35" baseline="0" dirty="0" smtClean="0">
                          <a:solidFill>
                            <a:srgbClr val="231F20"/>
                          </a:solidFill>
                          <a:latin typeface="Franklin Gothic Medium" panose="020B0603020102020204" pitchFamily="34" charset="0"/>
                          <a:cs typeface="Calibri"/>
                        </a:rPr>
                        <a:t>Ultra High Performance Concrete (UHPC)</a:t>
                      </a:r>
                    </a:p>
                    <a:p>
                      <a:pPr marL="196850" marR="186055">
                        <a:lnSpc>
                          <a:spcPts val="1800"/>
                        </a:lnSpc>
                        <a:spcBef>
                          <a:spcPts val="825"/>
                        </a:spcBef>
                      </a:pPr>
                      <a:endParaRPr sz="1800" dirty="0">
                        <a:latin typeface="Franklin Gothic Medium" panose="020B0603020102020204" pitchFamily="34" charset="0"/>
                        <a:cs typeface="Calibri"/>
                      </a:endParaRPr>
                    </a:p>
                  </a:txBody>
                  <a:tcPr marL="0" marR="0" marT="0" marB="0">
                    <a:lnL w="12699">
                      <a:solidFill>
                        <a:srgbClr val="395F3A"/>
                      </a:solidFill>
                      <a:prstDash val="solid"/>
                    </a:lnL>
                  </a:tcPr>
                </a:tc>
                <a:extLst>
                  <a:ext uri="{0D108BD9-81ED-4DB2-BD59-A6C34878D82A}">
                    <a16:rowId xmlns:a16="http://schemas.microsoft.com/office/drawing/2014/main" val="10001"/>
                  </a:ext>
                </a:extLst>
              </a:tr>
              <a:tr h="527198">
                <a:tc>
                  <a:txBody>
                    <a:bodyPr/>
                    <a:lstStyle/>
                    <a:p>
                      <a:pPr algn="ctr"/>
                      <a:r>
                        <a:rPr lang="en-US" sz="1800" b="1" baseline="0" dirty="0" smtClean="0">
                          <a:solidFill>
                            <a:schemeClr val="bg1"/>
                          </a:solidFill>
                          <a:effectLst>
                            <a:outerShdw blurRad="50800" dist="38100" dir="2700000" algn="tl" rotWithShape="0">
                              <a:prstClr val="black">
                                <a:alpha val="40000"/>
                              </a:prstClr>
                            </a:outerShdw>
                          </a:effectLst>
                          <a:latin typeface="Calibri"/>
                          <a:cs typeface="Calibri"/>
                        </a:rPr>
                        <a:t>   &amp; </a:t>
                      </a:r>
                      <a:r>
                        <a:rPr lang="en-US" sz="1800" b="1" dirty="0" smtClean="0">
                          <a:solidFill>
                            <a:schemeClr val="bg1"/>
                          </a:solidFill>
                          <a:effectLst>
                            <a:outerShdw blurRad="50800" dist="38100" dir="2700000" algn="tl" rotWithShape="0">
                              <a:prstClr val="black">
                                <a:alpha val="40000"/>
                              </a:prstClr>
                            </a:outerShdw>
                          </a:effectLst>
                          <a:latin typeface="Calibri"/>
                          <a:cs typeface="Calibri"/>
                        </a:rPr>
                        <a:t> STIC Annual  </a:t>
                      </a:r>
                      <a:br>
                        <a:rPr lang="en-US" sz="1800" b="1" dirty="0" smtClean="0">
                          <a:solidFill>
                            <a:schemeClr val="bg1"/>
                          </a:solidFill>
                          <a:effectLst>
                            <a:outerShdw blurRad="50800" dist="38100" dir="2700000" algn="tl" rotWithShape="0">
                              <a:prstClr val="black">
                                <a:alpha val="40000"/>
                              </a:prstClr>
                            </a:outerShdw>
                          </a:effectLst>
                          <a:latin typeface="Calibri"/>
                          <a:cs typeface="Calibri"/>
                        </a:rPr>
                      </a:br>
                      <a:r>
                        <a:rPr lang="en-US" sz="1800" b="1" dirty="0" smtClean="0">
                          <a:solidFill>
                            <a:schemeClr val="bg1"/>
                          </a:solidFill>
                          <a:effectLst>
                            <a:outerShdw blurRad="50800" dist="38100" dir="2700000" algn="tl" rotWithShape="0">
                              <a:prstClr val="black">
                                <a:alpha val="40000"/>
                              </a:prstClr>
                            </a:outerShdw>
                          </a:effectLst>
                          <a:latin typeface="Calibri"/>
                          <a:cs typeface="Calibri"/>
                        </a:rPr>
                        <a:t>Meeting</a:t>
                      </a:r>
                      <a:endParaRPr sz="1800" b="1" dirty="0">
                        <a:solidFill>
                          <a:schemeClr val="bg1"/>
                        </a:solidFill>
                        <a:effectLst>
                          <a:outerShdw blurRad="50800" dist="38100" dir="2700000" algn="tl" rotWithShape="0">
                            <a:prstClr val="black">
                              <a:alpha val="40000"/>
                            </a:prstClr>
                          </a:outerShdw>
                        </a:effectLst>
                        <a:latin typeface="Calibri"/>
                        <a:cs typeface="Calibri"/>
                      </a:endParaRPr>
                    </a:p>
                  </a:txBody>
                  <a:tcPr marL="0" marR="0" marT="0" marB="0">
                    <a:lnL w="12699">
                      <a:solidFill>
                        <a:srgbClr val="395F3A"/>
                      </a:solidFill>
                      <a:prstDash val="solid"/>
                    </a:lnL>
                    <a:lnR w="12699">
                      <a:solidFill>
                        <a:srgbClr val="395F3A"/>
                      </a:solidFill>
                      <a:prstDash val="solid"/>
                    </a:lnR>
                    <a:solidFill>
                      <a:schemeClr val="tx2">
                        <a:lumMod val="40000"/>
                        <a:lumOff val="60000"/>
                      </a:schemeClr>
                    </a:solidFill>
                  </a:tcPr>
                </a:tc>
                <a:tc>
                  <a:txBody>
                    <a:bodyPr/>
                    <a:lstStyle/>
                    <a:p>
                      <a:endParaRPr sz="1800" dirty="0">
                        <a:latin typeface="Calibri"/>
                        <a:cs typeface="Calibri"/>
                      </a:endParaRPr>
                    </a:p>
                  </a:txBody>
                  <a:tcPr marL="0" marR="0" marT="0" marB="0">
                    <a:lnL w="12699">
                      <a:solidFill>
                        <a:srgbClr val="395F3A"/>
                      </a:solidFill>
                      <a:prstDash val="solid"/>
                    </a:lnL>
                    <a:solidFill>
                      <a:schemeClr val="tx2">
                        <a:lumMod val="40000"/>
                        <a:lumOff val="60000"/>
                      </a:schemeClr>
                    </a:solidFill>
                  </a:tcPr>
                </a:tc>
                <a:extLst>
                  <a:ext uri="{0D108BD9-81ED-4DB2-BD59-A6C34878D82A}">
                    <a16:rowId xmlns:a16="http://schemas.microsoft.com/office/drawing/2014/main" val="10002"/>
                  </a:ext>
                </a:extLst>
              </a:tr>
              <a:tr h="7234206">
                <a:tc>
                  <a:txBody>
                    <a:bodyPr/>
                    <a:lstStyle/>
                    <a:p>
                      <a:pPr>
                        <a:lnSpc>
                          <a:spcPct val="100000"/>
                        </a:lnSpc>
                        <a:spcBef>
                          <a:spcPts val="45"/>
                        </a:spcBef>
                      </a:pPr>
                      <a:endParaRPr sz="850" dirty="0">
                        <a:latin typeface="Times New Roman"/>
                        <a:cs typeface="Times New Roman"/>
                      </a:endParaRPr>
                    </a:p>
                    <a:p>
                      <a:pPr marL="152400">
                        <a:lnSpc>
                          <a:spcPct val="100000"/>
                        </a:lnSpc>
                        <a:spcBef>
                          <a:spcPts val="5"/>
                        </a:spcBef>
                      </a:pPr>
                      <a:r>
                        <a:rPr lang="en-US" sz="1000" b="1" spc="30" dirty="0" smtClean="0">
                          <a:solidFill>
                            <a:srgbClr val="231F20"/>
                          </a:solidFill>
                          <a:latin typeface="Franklin Gothic Book" panose="020B0503020102020204" pitchFamily="34" charset="0"/>
                          <a:cs typeface="Calibri"/>
                        </a:rPr>
                        <a:t>STIC</a:t>
                      </a:r>
                      <a:r>
                        <a:rPr lang="en-US" sz="1000" b="1" spc="30" baseline="0" dirty="0" smtClean="0">
                          <a:solidFill>
                            <a:srgbClr val="231F20"/>
                          </a:solidFill>
                          <a:latin typeface="Franklin Gothic Book" panose="020B0503020102020204" pitchFamily="34" charset="0"/>
                          <a:cs typeface="Calibri"/>
                        </a:rPr>
                        <a:t> </a:t>
                      </a:r>
                      <a:r>
                        <a:rPr sz="1000" b="1" spc="35" dirty="0" smtClean="0">
                          <a:solidFill>
                            <a:srgbClr val="231F20"/>
                          </a:solidFill>
                          <a:latin typeface="Franklin Gothic Book" panose="020B0503020102020204" pitchFamily="34" charset="0"/>
                          <a:cs typeface="Calibri"/>
                        </a:rPr>
                        <a:t>PROJECT</a:t>
                      </a:r>
                      <a:r>
                        <a:rPr sz="1000" b="1" spc="-100" dirty="0" smtClean="0">
                          <a:solidFill>
                            <a:srgbClr val="231F20"/>
                          </a:solidFill>
                          <a:latin typeface="Franklin Gothic Book" panose="020B0503020102020204" pitchFamily="34" charset="0"/>
                          <a:cs typeface="Calibri"/>
                        </a:rPr>
                        <a:t> </a:t>
                      </a:r>
                      <a:r>
                        <a:rPr sz="1000" b="1" spc="30" dirty="0">
                          <a:solidFill>
                            <a:srgbClr val="231F20"/>
                          </a:solidFill>
                          <a:latin typeface="Franklin Gothic Book" panose="020B0503020102020204" pitchFamily="34" charset="0"/>
                          <a:cs typeface="Calibri"/>
                        </a:rPr>
                        <a:t>TITLE</a:t>
                      </a:r>
                      <a:endParaRPr sz="1000" dirty="0">
                        <a:latin typeface="Franklin Gothic Book" panose="020B0503020102020204" pitchFamily="34" charset="0"/>
                        <a:cs typeface="Calibri"/>
                      </a:endParaRPr>
                    </a:p>
                    <a:p>
                      <a:pPr marL="151765" marR="153670">
                        <a:lnSpc>
                          <a:spcPct val="104200"/>
                        </a:lnSpc>
                        <a:spcBef>
                          <a:spcPts val="259"/>
                        </a:spcBef>
                      </a:pPr>
                      <a:r>
                        <a:rPr lang="en-US" sz="800" i="1" spc="-15" dirty="0" smtClean="0">
                          <a:solidFill>
                            <a:srgbClr val="231F20"/>
                          </a:solidFill>
                          <a:latin typeface="Palatino Linotype" panose="02040502050505030304" pitchFamily="18" charset="0"/>
                          <a:cs typeface="Calibri"/>
                        </a:rPr>
                        <a:t> Ultra</a:t>
                      </a:r>
                      <a:r>
                        <a:rPr lang="en-US" sz="800" i="1" spc="-15" baseline="0" dirty="0" smtClean="0">
                          <a:solidFill>
                            <a:srgbClr val="231F20"/>
                          </a:solidFill>
                          <a:latin typeface="Palatino Linotype" panose="02040502050505030304" pitchFamily="18" charset="0"/>
                          <a:cs typeface="Calibri"/>
                        </a:rPr>
                        <a:t> High Performance Concrete (</a:t>
                      </a:r>
                      <a:r>
                        <a:rPr lang="en-US" sz="800" i="1" spc="-15" dirty="0" smtClean="0">
                          <a:solidFill>
                            <a:srgbClr val="231F20"/>
                          </a:solidFill>
                          <a:latin typeface="Palatino Linotype" panose="02040502050505030304" pitchFamily="18" charset="0"/>
                          <a:cs typeface="Calibri"/>
                        </a:rPr>
                        <a:t>UHPC)</a:t>
                      </a:r>
                      <a:endParaRPr sz="800" dirty="0">
                        <a:latin typeface="Palatino Linotype" panose="02040502050505030304" pitchFamily="18" charset="0"/>
                        <a:cs typeface="Calibri"/>
                      </a:endParaRPr>
                    </a:p>
                    <a:p>
                      <a:pPr>
                        <a:lnSpc>
                          <a:spcPct val="100000"/>
                        </a:lnSpc>
                        <a:spcBef>
                          <a:spcPts val="10"/>
                        </a:spcBef>
                      </a:pPr>
                      <a:endParaRPr sz="850" dirty="0">
                        <a:latin typeface="Times New Roman"/>
                        <a:cs typeface="Times New Roman"/>
                      </a:endParaRPr>
                    </a:p>
                    <a:p>
                      <a:pPr marL="152400">
                        <a:lnSpc>
                          <a:spcPct val="100000"/>
                        </a:lnSpc>
                      </a:pPr>
                      <a:r>
                        <a:rPr sz="1050" b="1" dirty="0">
                          <a:solidFill>
                            <a:srgbClr val="231F20"/>
                          </a:solidFill>
                          <a:latin typeface="Franklin Gothic Book" panose="020B0503020102020204" pitchFamily="34" charset="0"/>
                          <a:cs typeface="Calibri"/>
                        </a:rPr>
                        <a:t>STUDY</a:t>
                      </a:r>
                      <a:r>
                        <a:rPr sz="1050" b="1" spc="-150" dirty="0">
                          <a:solidFill>
                            <a:srgbClr val="231F20"/>
                          </a:solidFill>
                          <a:latin typeface="Franklin Gothic Book" panose="020B0503020102020204" pitchFamily="34" charset="0"/>
                          <a:cs typeface="Calibri"/>
                        </a:rPr>
                        <a:t> </a:t>
                      </a:r>
                      <a:r>
                        <a:rPr sz="1050" b="1" spc="-10" dirty="0">
                          <a:solidFill>
                            <a:srgbClr val="231F20"/>
                          </a:solidFill>
                          <a:latin typeface="Franklin Gothic Book" panose="020B0503020102020204" pitchFamily="34" charset="0"/>
                          <a:cs typeface="Calibri"/>
                        </a:rPr>
                        <a:t>TIMELINE</a:t>
                      </a:r>
                      <a:endParaRPr sz="1050" dirty="0">
                        <a:latin typeface="Franklin Gothic Book" panose="020B0503020102020204" pitchFamily="34" charset="0"/>
                        <a:cs typeface="Calibri"/>
                      </a:endParaRPr>
                    </a:p>
                    <a:p>
                      <a:pPr marL="152400">
                        <a:lnSpc>
                          <a:spcPct val="100000"/>
                        </a:lnSpc>
                        <a:spcBef>
                          <a:spcPts val="240"/>
                        </a:spcBef>
                      </a:pPr>
                      <a:r>
                        <a:rPr lang="en-US" sz="850" spc="-10" baseline="0" dirty="0" smtClean="0">
                          <a:solidFill>
                            <a:srgbClr val="231F20"/>
                          </a:solidFill>
                          <a:latin typeface="Palatino Linotype" panose="02040502050505030304" pitchFamily="18" charset="0"/>
                          <a:cs typeface="Calibri"/>
                        </a:rPr>
                        <a:t>July 2016</a:t>
                      </a:r>
                      <a:endParaRPr sz="850" dirty="0">
                        <a:latin typeface="Palatino Linotype" panose="02040502050505030304" pitchFamily="18" charset="0"/>
                        <a:cs typeface="Calibri"/>
                      </a:endParaRPr>
                    </a:p>
                    <a:p>
                      <a:pPr>
                        <a:lnSpc>
                          <a:spcPct val="100000"/>
                        </a:lnSpc>
                        <a:spcBef>
                          <a:spcPts val="50"/>
                        </a:spcBef>
                      </a:pPr>
                      <a:endParaRPr sz="850" dirty="0">
                        <a:latin typeface="Franklin Gothic Book" panose="020B0503020102020204" pitchFamily="34" charset="0"/>
                        <a:cs typeface="Times New Roman"/>
                      </a:endParaRPr>
                    </a:p>
                    <a:p>
                      <a:pPr marL="152400">
                        <a:lnSpc>
                          <a:spcPct val="100000"/>
                        </a:lnSpc>
                      </a:pPr>
                      <a:r>
                        <a:rPr sz="1000" b="1" spc="15" dirty="0" smtClean="0">
                          <a:solidFill>
                            <a:srgbClr val="231F20"/>
                          </a:solidFill>
                          <a:latin typeface="Franklin Gothic Book" panose="020B0503020102020204" pitchFamily="34" charset="0"/>
                          <a:cs typeface="Calibri"/>
                        </a:rPr>
                        <a:t>PRINCIPA</a:t>
                      </a:r>
                      <a:r>
                        <a:rPr lang="en-US" sz="1000" b="1" spc="15" dirty="0" smtClean="0">
                          <a:solidFill>
                            <a:srgbClr val="231F20"/>
                          </a:solidFill>
                          <a:latin typeface="Franklin Gothic Book" panose="020B0503020102020204" pitchFamily="34" charset="0"/>
                          <a:cs typeface="Calibri"/>
                        </a:rPr>
                        <a:t>L</a:t>
                      </a:r>
                      <a:r>
                        <a:rPr lang="en-US" sz="1000" b="1" spc="15" baseline="0" dirty="0" smtClean="0">
                          <a:solidFill>
                            <a:srgbClr val="231F20"/>
                          </a:solidFill>
                          <a:latin typeface="Franklin Gothic Book" panose="020B0503020102020204" pitchFamily="34" charset="0"/>
                          <a:cs typeface="Calibri"/>
                        </a:rPr>
                        <a:t> </a:t>
                      </a:r>
                      <a:r>
                        <a:rPr lang="en-US" sz="1000" b="1" spc="15" dirty="0" smtClean="0">
                          <a:solidFill>
                            <a:srgbClr val="231F20"/>
                          </a:solidFill>
                          <a:latin typeface="Franklin Gothic Book" panose="020B0503020102020204" pitchFamily="34" charset="0"/>
                          <a:cs typeface="Calibri"/>
                        </a:rPr>
                        <a:t>CHAMPION</a:t>
                      </a:r>
                      <a:endParaRPr sz="1000" dirty="0">
                        <a:latin typeface="Franklin Gothic Book" panose="020B0503020102020204" pitchFamily="34" charset="0"/>
                        <a:cs typeface="Calibri"/>
                      </a:endParaRPr>
                    </a:p>
                    <a:p>
                      <a:pPr marL="152400">
                        <a:lnSpc>
                          <a:spcPct val="100000"/>
                        </a:lnSpc>
                        <a:spcBef>
                          <a:spcPts val="300"/>
                        </a:spcBef>
                      </a:pPr>
                      <a:r>
                        <a:rPr lang="en-US" sz="900" spc="-20" dirty="0" smtClean="0">
                          <a:solidFill>
                            <a:srgbClr val="231F20"/>
                          </a:solidFill>
                          <a:latin typeface="Palatino Linotype" panose="02040502050505030304" pitchFamily="18" charset="0"/>
                          <a:cs typeface="Calibri"/>
                        </a:rPr>
                        <a:t>Ben</a:t>
                      </a:r>
                      <a:r>
                        <a:rPr lang="en-US" sz="900" spc="-20" baseline="0" dirty="0" smtClean="0">
                          <a:solidFill>
                            <a:srgbClr val="231F20"/>
                          </a:solidFill>
                          <a:latin typeface="Palatino Linotype" panose="02040502050505030304" pitchFamily="18" charset="0"/>
                          <a:cs typeface="Calibri"/>
                        </a:rPr>
                        <a:t> </a:t>
                      </a:r>
                      <a:r>
                        <a:rPr lang="en-US" sz="900" spc="-20" baseline="0" dirty="0" err="1" smtClean="0">
                          <a:solidFill>
                            <a:srgbClr val="231F20"/>
                          </a:solidFill>
                          <a:latin typeface="Palatino Linotype" panose="02040502050505030304" pitchFamily="18" charset="0"/>
                          <a:cs typeface="Calibri"/>
                        </a:rPr>
                        <a:t>Graybeal</a:t>
                      </a:r>
                      <a:r>
                        <a:rPr lang="en-US" sz="900" spc="-20" baseline="0" dirty="0" smtClean="0">
                          <a:solidFill>
                            <a:srgbClr val="231F20"/>
                          </a:solidFill>
                          <a:latin typeface="Palatino Linotype" panose="02040502050505030304" pitchFamily="18" charset="0"/>
                          <a:cs typeface="Calibri"/>
                        </a:rPr>
                        <a:t>, FHWA</a:t>
                      </a:r>
                      <a:endParaRPr lang="en-US" sz="800" spc="-20" dirty="0" smtClean="0">
                        <a:solidFill>
                          <a:srgbClr val="231F20"/>
                        </a:solidFill>
                        <a:latin typeface="Palatino Linotype" panose="02040502050505030304" pitchFamily="18" charset="0"/>
                        <a:cs typeface="Calibri"/>
                      </a:endParaRPr>
                    </a:p>
                    <a:p>
                      <a:pPr marL="152400">
                        <a:lnSpc>
                          <a:spcPct val="100000"/>
                        </a:lnSpc>
                        <a:spcBef>
                          <a:spcPts val="300"/>
                        </a:spcBef>
                      </a:pPr>
                      <a:endParaRPr sz="850" dirty="0">
                        <a:latin typeface="Times New Roman"/>
                        <a:cs typeface="Times New Roman"/>
                      </a:endParaRPr>
                    </a:p>
                    <a:p>
                      <a:pPr marL="152400">
                        <a:lnSpc>
                          <a:spcPct val="100000"/>
                        </a:lnSpc>
                      </a:pPr>
                      <a:endParaRPr lang="en-US" sz="1050" b="1" spc="-120" dirty="0" smtClean="0">
                        <a:solidFill>
                          <a:srgbClr val="231F20"/>
                        </a:solidFill>
                        <a:latin typeface="Calibri"/>
                        <a:cs typeface="Calibri"/>
                      </a:endParaRPr>
                    </a:p>
                    <a:p>
                      <a:pPr marL="152400">
                        <a:lnSpc>
                          <a:spcPct val="100000"/>
                        </a:lnSpc>
                      </a:pPr>
                      <a:r>
                        <a:rPr lang="en-US" sz="1050" b="1" spc="-120" dirty="0" smtClean="0">
                          <a:solidFill>
                            <a:srgbClr val="231F20"/>
                          </a:solidFill>
                          <a:latin typeface="Franklin Gothic Book" panose="020B0503020102020204" pitchFamily="34" charset="0"/>
                          <a:cs typeface="Calibri"/>
                        </a:rPr>
                        <a:t>VTRANS </a:t>
                      </a:r>
                      <a:r>
                        <a:rPr sz="1050" b="1" spc="-120" dirty="0" smtClean="0">
                          <a:solidFill>
                            <a:srgbClr val="231F20"/>
                          </a:solidFill>
                          <a:latin typeface="Franklin Gothic Book" panose="020B0503020102020204" pitchFamily="34" charset="0"/>
                          <a:cs typeface="Calibri"/>
                        </a:rPr>
                        <a:t> </a:t>
                      </a:r>
                      <a:r>
                        <a:rPr sz="1050" b="1" spc="-10" dirty="0" smtClean="0">
                          <a:solidFill>
                            <a:srgbClr val="231F20"/>
                          </a:solidFill>
                          <a:latin typeface="Franklin Gothic Book" panose="020B0503020102020204" pitchFamily="34" charset="0"/>
                          <a:cs typeface="Calibri"/>
                        </a:rPr>
                        <a:t>CONTACT</a:t>
                      </a:r>
                      <a:endParaRPr lang="en-US" sz="1050" b="1" spc="-10" dirty="0" smtClean="0">
                        <a:solidFill>
                          <a:srgbClr val="231F20"/>
                        </a:solidFill>
                        <a:latin typeface="Franklin Gothic Book" panose="020B0503020102020204" pitchFamily="34" charset="0"/>
                        <a:cs typeface="Calibri"/>
                      </a:endParaRPr>
                    </a:p>
                    <a:p>
                      <a:pPr marL="152400" marR="0" lvl="0" indent="0" defTabSz="914400" eaLnBrk="1" fontAlgn="auto" latinLnBrk="0" hangingPunct="1">
                        <a:lnSpc>
                          <a:spcPct val="100000"/>
                        </a:lnSpc>
                        <a:spcBef>
                          <a:spcPts val="0"/>
                        </a:spcBef>
                        <a:spcAft>
                          <a:spcPts val="0"/>
                        </a:spcAft>
                        <a:buClrTx/>
                        <a:buSzTx/>
                        <a:buFontTx/>
                        <a:buNone/>
                        <a:tabLst/>
                        <a:defRPr/>
                      </a:pPr>
                      <a:r>
                        <a:rPr lang="en-US" sz="900" spc="-20" dirty="0" smtClean="0">
                          <a:solidFill>
                            <a:srgbClr val="231F20"/>
                          </a:solidFill>
                          <a:latin typeface="Palatino Linotype" panose="02040502050505030304" pitchFamily="18" charset="0"/>
                          <a:cs typeface="Calibri"/>
                        </a:rPr>
                        <a:t>Rob</a:t>
                      </a:r>
                      <a:r>
                        <a:rPr lang="en-US" sz="900" spc="-20" baseline="0" dirty="0" smtClean="0">
                          <a:solidFill>
                            <a:srgbClr val="231F20"/>
                          </a:solidFill>
                          <a:latin typeface="Palatino Linotype" panose="02040502050505030304" pitchFamily="18" charset="0"/>
                          <a:cs typeface="Calibri"/>
                        </a:rPr>
                        <a:t> Young</a:t>
                      </a:r>
                      <a:r>
                        <a:rPr lang="en-US" sz="900" spc="-20" dirty="0" smtClean="0">
                          <a:solidFill>
                            <a:srgbClr val="231F20"/>
                          </a:solidFill>
                          <a:latin typeface="Palatino Linotype" panose="02040502050505030304" pitchFamily="18" charset="0"/>
                          <a:cs typeface="Calibri"/>
                        </a:rPr>
                        <a:t>, Structures</a:t>
                      </a:r>
                    </a:p>
                    <a:p>
                      <a:pPr marL="152400" marR="0" lvl="0" indent="0" defTabSz="914400" eaLnBrk="1" fontAlgn="auto" latinLnBrk="0" hangingPunct="1">
                        <a:lnSpc>
                          <a:spcPct val="100000"/>
                        </a:lnSpc>
                        <a:spcBef>
                          <a:spcPts val="0"/>
                        </a:spcBef>
                        <a:spcAft>
                          <a:spcPts val="0"/>
                        </a:spcAft>
                        <a:buClrTx/>
                        <a:buSzTx/>
                        <a:buFontTx/>
                        <a:buNone/>
                        <a:tabLst/>
                        <a:defRPr/>
                      </a:pPr>
                      <a:endParaRPr lang="en-US" sz="900" spc="-20" dirty="0" smtClean="0">
                        <a:solidFill>
                          <a:srgbClr val="231F20"/>
                        </a:solidFill>
                        <a:latin typeface="Palatino Linotype" panose="02040502050505030304" pitchFamily="18" charset="0"/>
                        <a:cs typeface="Calibri"/>
                      </a:endParaRPr>
                    </a:p>
                    <a:p>
                      <a:pPr marL="152400">
                        <a:lnSpc>
                          <a:spcPct val="100000"/>
                        </a:lnSpc>
                      </a:pPr>
                      <a:endParaRPr lang="en-US" sz="850" spc="-35" dirty="0" smtClean="0">
                        <a:solidFill>
                          <a:srgbClr val="231F20"/>
                        </a:solidFill>
                        <a:latin typeface="Calibri"/>
                        <a:ea typeface="+mn-ea"/>
                        <a:cs typeface="Calibri"/>
                      </a:endParaRPr>
                    </a:p>
                    <a:p>
                      <a:pPr>
                        <a:lnSpc>
                          <a:spcPct val="100000"/>
                        </a:lnSpc>
                        <a:spcBef>
                          <a:spcPts val="30"/>
                        </a:spcBef>
                      </a:pPr>
                      <a:endParaRPr sz="1000" dirty="0">
                        <a:latin typeface="Franklin Gothic Book" panose="020B0503020102020204" pitchFamily="34" charset="0"/>
                        <a:cs typeface="Times New Roman"/>
                      </a:endParaRPr>
                    </a:p>
                    <a:p>
                      <a:pPr marL="152400">
                        <a:lnSpc>
                          <a:spcPct val="100000"/>
                        </a:lnSpc>
                      </a:pPr>
                      <a:r>
                        <a:rPr sz="1050" b="1" spc="-30" dirty="0">
                          <a:solidFill>
                            <a:srgbClr val="231F20"/>
                          </a:solidFill>
                          <a:latin typeface="Franklin Gothic Book" panose="020B0503020102020204" pitchFamily="34" charset="0"/>
                          <a:cs typeface="Calibri"/>
                        </a:rPr>
                        <a:t>MORE</a:t>
                      </a:r>
                      <a:r>
                        <a:rPr sz="1050" b="1" spc="-110" dirty="0">
                          <a:solidFill>
                            <a:srgbClr val="231F20"/>
                          </a:solidFill>
                          <a:latin typeface="Franklin Gothic Book" panose="020B0503020102020204" pitchFamily="34" charset="0"/>
                          <a:cs typeface="Calibri"/>
                        </a:rPr>
                        <a:t> </a:t>
                      </a:r>
                      <a:r>
                        <a:rPr sz="1050" b="1" spc="-25" dirty="0">
                          <a:solidFill>
                            <a:srgbClr val="231F20"/>
                          </a:solidFill>
                          <a:latin typeface="Franklin Gothic Book" panose="020B0503020102020204" pitchFamily="34" charset="0"/>
                          <a:cs typeface="Calibri"/>
                        </a:rPr>
                        <a:t>INFORMATION</a:t>
                      </a:r>
                      <a:endParaRPr sz="1050" dirty="0">
                        <a:latin typeface="Franklin Gothic Book" panose="020B0503020102020204" pitchFamily="34" charset="0"/>
                        <a:cs typeface="Calibri"/>
                      </a:endParaRPr>
                    </a:p>
                    <a:p>
                      <a:pPr marL="152400" marR="154940">
                        <a:lnSpc>
                          <a:spcPts val="1000"/>
                        </a:lnSpc>
                        <a:spcBef>
                          <a:spcPts val="290"/>
                        </a:spcBef>
                      </a:pPr>
                      <a:r>
                        <a:rPr lang="en-US" sz="850" dirty="0" smtClean="0">
                          <a:latin typeface="Times New Roman"/>
                          <a:cs typeface="Times New Roman"/>
                        </a:rPr>
                        <a:t>https://www.fhwa.dot.gov/innovation/everydaycounts/edc_4/uhpc.cfm</a:t>
                      </a:r>
                    </a:p>
                    <a:p>
                      <a:pPr marL="152400" marR="154940">
                        <a:lnSpc>
                          <a:spcPts val="1000"/>
                        </a:lnSpc>
                        <a:spcBef>
                          <a:spcPts val="290"/>
                        </a:spcBef>
                      </a:pPr>
                      <a:endParaRPr lang="en-US" sz="850" dirty="0" smtClean="0">
                        <a:latin typeface="Times New Roman"/>
                        <a:cs typeface="Times New Roman"/>
                      </a:endParaRPr>
                    </a:p>
                    <a:p>
                      <a:pPr marL="152400" marR="154940">
                        <a:lnSpc>
                          <a:spcPts val="1000"/>
                        </a:lnSpc>
                        <a:spcBef>
                          <a:spcPts val="290"/>
                        </a:spcBef>
                      </a:pPr>
                      <a:endParaRPr lang="en-US" sz="850" dirty="0" smtClean="0">
                        <a:latin typeface="Times New Roman"/>
                        <a:cs typeface="Times New Roman"/>
                      </a:endParaRPr>
                    </a:p>
                    <a:p>
                      <a:pPr marL="152400" marR="154940">
                        <a:lnSpc>
                          <a:spcPts val="1000"/>
                        </a:lnSpc>
                        <a:spcBef>
                          <a:spcPts val="290"/>
                        </a:spcBef>
                      </a:pPr>
                      <a:endParaRPr lang="en-US" sz="850" dirty="0" smtClean="0">
                        <a:latin typeface="Times New Roman"/>
                        <a:cs typeface="Times New Roman"/>
                      </a:endParaRPr>
                    </a:p>
                    <a:p>
                      <a:pPr marL="152400" marR="154940">
                        <a:lnSpc>
                          <a:spcPts val="1000"/>
                        </a:lnSpc>
                        <a:spcBef>
                          <a:spcPts val="290"/>
                        </a:spcBef>
                      </a:pPr>
                      <a:r>
                        <a:rPr lang="en-US" sz="850" dirty="0" smtClean="0">
                          <a:latin typeface="Palatino Linotype" panose="02040502050505030304" pitchFamily="18" charset="0"/>
                          <a:cs typeface="Times New Roman"/>
                        </a:rPr>
                        <a:t>This fact sheet</a:t>
                      </a:r>
                      <a:r>
                        <a:rPr lang="en-US" sz="850" baseline="0" dirty="0" smtClean="0">
                          <a:latin typeface="Palatino Linotype" panose="02040502050505030304" pitchFamily="18" charset="0"/>
                          <a:cs typeface="Times New Roman"/>
                        </a:rPr>
                        <a:t> was prepared for the 2017 </a:t>
                      </a:r>
                      <a:r>
                        <a:rPr lang="en-US" sz="850" baseline="0" dirty="0" err="1" smtClean="0">
                          <a:latin typeface="Palatino Linotype" panose="02040502050505030304" pitchFamily="18" charset="0"/>
                          <a:cs typeface="Times New Roman"/>
                        </a:rPr>
                        <a:t>VTrans</a:t>
                      </a:r>
                      <a:r>
                        <a:rPr lang="en-US" sz="850" baseline="0" dirty="0" smtClean="0">
                          <a:latin typeface="Palatino Linotype" panose="02040502050505030304" pitchFamily="18" charset="0"/>
                          <a:cs typeface="Times New Roman"/>
                        </a:rPr>
                        <a:t> Research Symposium &amp; STIC Annual Meeting held </a:t>
                      </a:r>
                      <a:r>
                        <a:rPr lang="en-US" sz="850" b="1" baseline="0" dirty="0" smtClean="0">
                          <a:latin typeface="Palatino Linotype" panose="02040502050505030304" pitchFamily="18" charset="0"/>
                          <a:cs typeface="Times New Roman"/>
                        </a:rPr>
                        <a:t>on September 28, 2017</a:t>
                      </a:r>
                      <a:r>
                        <a:rPr lang="en-US" sz="850" baseline="0" dirty="0" smtClean="0">
                          <a:latin typeface="Palatino Linotype" panose="02040502050505030304" pitchFamily="18" charset="0"/>
                          <a:cs typeface="Times New Roman"/>
                        </a:rPr>
                        <a:t> at National Life in Montpelier, VT.  8:00 am– 12:00 pm.</a:t>
                      </a:r>
                    </a:p>
                    <a:p>
                      <a:pPr marL="152400" marR="154940">
                        <a:lnSpc>
                          <a:spcPts val="1000"/>
                        </a:lnSpc>
                        <a:spcBef>
                          <a:spcPts val="290"/>
                        </a:spcBef>
                      </a:pPr>
                      <a:endParaRPr lang="en-US" sz="850" baseline="0" dirty="0" smtClean="0">
                        <a:latin typeface="Palatino Linotype" panose="02040502050505030304" pitchFamily="18" charset="0"/>
                        <a:cs typeface="Times New Roman"/>
                      </a:endParaRPr>
                    </a:p>
                    <a:p>
                      <a:pPr marL="152400" marR="154940">
                        <a:lnSpc>
                          <a:spcPts val="1000"/>
                        </a:lnSpc>
                        <a:spcBef>
                          <a:spcPts val="290"/>
                        </a:spcBef>
                      </a:pPr>
                      <a:r>
                        <a:rPr lang="en-US" sz="850" baseline="0" dirty="0" smtClean="0">
                          <a:latin typeface="Palatino Linotype" panose="02040502050505030304" pitchFamily="18" charset="0"/>
                          <a:cs typeface="Times New Roman"/>
                        </a:rPr>
                        <a:t>Fact sheets can be found for additional projects featured at the 2017 Symposium at </a:t>
                      </a:r>
                      <a:r>
                        <a:rPr lang="en-US" sz="850" baseline="0" dirty="0" smtClean="0">
                          <a:latin typeface="Palatino Linotype" panose="02040502050505030304" pitchFamily="18" charset="0"/>
                          <a:cs typeface="Times New Roman"/>
                          <a:hlinkClick r:id="rId2"/>
                        </a:rPr>
                        <a:t>http://vtrans.vermont.gov/planning/research/2017symposium</a:t>
                      </a:r>
                      <a:r>
                        <a:rPr lang="en-US" sz="850" baseline="0" dirty="0" smtClean="0">
                          <a:latin typeface="Palatino Linotype" panose="02040502050505030304" pitchFamily="18" charset="0"/>
                          <a:cs typeface="Times New Roman"/>
                        </a:rPr>
                        <a:t> </a:t>
                      </a:r>
                    </a:p>
                    <a:p>
                      <a:pPr marL="152400" marR="154940">
                        <a:lnSpc>
                          <a:spcPts val="1000"/>
                        </a:lnSpc>
                        <a:spcBef>
                          <a:spcPts val="290"/>
                        </a:spcBef>
                      </a:pPr>
                      <a:endParaRPr lang="en-US" sz="850" baseline="0" dirty="0" smtClean="0">
                        <a:latin typeface="Palatino Linotype" panose="02040502050505030304" pitchFamily="18" charset="0"/>
                        <a:cs typeface="Times New Roman"/>
                      </a:endParaRPr>
                    </a:p>
                    <a:p>
                      <a:pPr marL="152400" marR="154940">
                        <a:lnSpc>
                          <a:spcPts val="1000"/>
                        </a:lnSpc>
                        <a:spcBef>
                          <a:spcPts val="290"/>
                        </a:spcBef>
                      </a:pPr>
                      <a:r>
                        <a:rPr lang="en-US" sz="850" baseline="0" dirty="0" smtClean="0">
                          <a:latin typeface="Palatino Linotype" panose="02040502050505030304" pitchFamily="18" charset="0"/>
                          <a:cs typeface="Times New Roman"/>
                        </a:rPr>
                        <a:t>Additional information about the </a:t>
                      </a:r>
                      <a:r>
                        <a:rPr lang="en-US" sz="850" b="1" baseline="0" dirty="0" err="1" smtClean="0">
                          <a:latin typeface="Palatino Linotype" panose="02040502050505030304" pitchFamily="18" charset="0"/>
                          <a:cs typeface="Times New Roman"/>
                        </a:rPr>
                        <a:t>VTrans</a:t>
                      </a:r>
                      <a:r>
                        <a:rPr lang="en-US" sz="850" b="1" baseline="0" dirty="0" smtClean="0">
                          <a:latin typeface="Palatino Linotype" panose="02040502050505030304" pitchFamily="18" charset="0"/>
                          <a:cs typeface="Times New Roman"/>
                        </a:rPr>
                        <a:t> Research Program </a:t>
                      </a:r>
                      <a:r>
                        <a:rPr lang="en-US" sz="850" baseline="0" dirty="0" smtClean="0">
                          <a:latin typeface="Palatino Linotype" panose="02040502050505030304" pitchFamily="18" charset="0"/>
                          <a:cs typeface="Times New Roman"/>
                        </a:rPr>
                        <a:t>can be found at </a:t>
                      </a:r>
                      <a:r>
                        <a:rPr lang="en-US" sz="850" baseline="0" dirty="0" smtClean="0">
                          <a:latin typeface="Palatino Linotype" panose="02040502050505030304" pitchFamily="18" charset="0"/>
                          <a:cs typeface="Times New Roman"/>
                          <a:hlinkClick r:id="rId3"/>
                        </a:rPr>
                        <a:t>http://vtrans.vermont.gov/planning/research</a:t>
                      </a:r>
                      <a:r>
                        <a:rPr lang="en-US" sz="850" baseline="0" dirty="0" smtClean="0">
                          <a:latin typeface="Palatino Linotype" panose="02040502050505030304" pitchFamily="18" charset="0"/>
                          <a:cs typeface="Times New Roman"/>
                        </a:rPr>
                        <a:t> </a:t>
                      </a:r>
                    </a:p>
                    <a:p>
                      <a:pPr marL="152400" marR="154940">
                        <a:lnSpc>
                          <a:spcPts val="1000"/>
                        </a:lnSpc>
                        <a:spcBef>
                          <a:spcPts val="290"/>
                        </a:spcBef>
                      </a:pPr>
                      <a:endParaRPr lang="en-US" sz="850" baseline="0" dirty="0" smtClean="0">
                        <a:latin typeface="Palatino Linotype" panose="02040502050505030304" pitchFamily="18" charset="0"/>
                        <a:cs typeface="Times New Roman"/>
                      </a:endParaRPr>
                    </a:p>
                    <a:p>
                      <a:pPr marL="152400" marR="154940" lvl="0" indent="0" defTabSz="914400" eaLnBrk="1" fontAlgn="auto" latinLnBrk="0" hangingPunct="1">
                        <a:lnSpc>
                          <a:spcPts val="1000"/>
                        </a:lnSpc>
                        <a:spcBef>
                          <a:spcPts val="290"/>
                        </a:spcBef>
                        <a:spcAft>
                          <a:spcPts val="0"/>
                        </a:spcAft>
                        <a:buClrTx/>
                        <a:buSzTx/>
                        <a:buFontTx/>
                        <a:buNone/>
                        <a:tabLst/>
                        <a:defRPr/>
                      </a:pPr>
                      <a:r>
                        <a:rPr lang="en-US" sz="850" baseline="0" dirty="0" smtClean="0">
                          <a:latin typeface="Palatino Linotype" panose="02040502050505030304" pitchFamily="18" charset="0"/>
                          <a:cs typeface="Times New Roman"/>
                        </a:rPr>
                        <a:t>Additional information about the </a:t>
                      </a:r>
                      <a:r>
                        <a:rPr lang="en-US" sz="850" b="1" baseline="0" dirty="0" err="1" smtClean="0">
                          <a:latin typeface="Palatino Linotype" panose="02040502050505030304" pitchFamily="18" charset="0"/>
                          <a:cs typeface="Times New Roman"/>
                        </a:rPr>
                        <a:t>VTrans</a:t>
                      </a:r>
                      <a:r>
                        <a:rPr lang="en-US" sz="850" b="1" baseline="0" dirty="0" smtClean="0">
                          <a:latin typeface="Palatino Linotype" panose="02040502050505030304" pitchFamily="18" charset="0"/>
                          <a:cs typeface="Times New Roman"/>
                        </a:rPr>
                        <a:t> STIC Program </a:t>
                      </a:r>
                      <a:r>
                        <a:rPr lang="en-US" sz="850" baseline="0" dirty="0" smtClean="0">
                          <a:latin typeface="Palatino Linotype" panose="02040502050505030304" pitchFamily="18" charset="0"/>
                          <a:cs typeface="Times New Roman"/>
                        </a:rPr>
                        <a:t>can be found at </a:t>
                      </a:r>
                      <a:r>
                        <a:rPr lang="en-US" sz="850" baseline="0" dirty="0" smtClean="0">
                          <a:latin typeface="Palatino Linotype" panose="02040502050505030304" pitchFamily="18" charset="0"/>
                          <a:cs typeface="Times New Roman"/>
                          <a:hlinkClick r:id="rId4"/>
                        </a:rPr>
                        <a:t>http://vtrans.vermont.gov/boards-councils/stic</a:t>
                      </a:r>
                      <a:r>
                        <a:rPr lang="en-US" sz="850" baseline="0" dirty="0" smtClean="0">
                          <a:latin typeface="Palatino Linotype" panose="02040502050505030304" pitchFamily="18" charset="0"/>
                          <a:cs typeface="Times New Roman"/>
                        </a:rPr>
                        <a:t>  </a:t>
                      </a:r>
                      <a:endParaRPr lang="en-US" sz="850" dirty="0" smtClean="0">
                        <a:latin typeface="Palatino Linotype" panose="02040502050505030304" pitchFamily="18" charset="0"/>
                        <a:cs typeface="Times New Roman"/>
                      </a:endParaRPr>
                    </a:p>
                    <a:p>
                      <a:pPr marL="152400" marR="154940">
                        <a:lnSpc>
                          <a:spcPts val="1000"/>
                        </a:lnSpc>
                        <a:spcBef>
                          <a:spcPts val="290"/>
                        </a:spcBef>
                      </a:pPr>
                      <a:endParaRPr sz="850" dirty="0">
                        <a:latin typeface="Palatino Linotype" panose="02040502050505030304" pitchFamily="18" charset="0"/>
                        <a:cs typeface="Times New Roman"/>
                      </a:endParaRPr>
                    </a:p>
                  </a:txBody>
                  <a:tcPr marL="0" marR="0" marT="0" marB="0">
                    <a:lnL w="12699">
                      <a:solidFill>
                        <a:srgbClr val="395F3A"/>
                      </a:solidFill>
                      <a:prstDash val="solid"/>
                    </a:lnL>
                    <a:lnR w="12699">
                      <a:solidFill>
                        <a:srgbClr val="395F3A"/>
                      </a:solidFill>
                      <a:prstDash val="solid"/>
                    </a:lnR>
                    <a:solidFill>
                      <a:schemeClr val="tx2">
                        <a:lumMod val="40000"/>
                        <a:lumOff val="60000"/>
                        <a:alpha val="25000"/>
                      </a:schemeClr>
                    </a:solidFill>
                  </a:tcPr>
                </a:tc>
                <a:tc>
                  <a:txBody>
                    <a:bodyPr/>
                    <a:lstStyle/>
                    <a:p>
                      <a:pPr marL="70485" marR="1379855" algn="just">
                        <a:lnSpc>
                          <a:spcPts val="1210"/>
                        </a:lnSpc>
                        <a:spcBef>
                          <a:spcPts val="960"/>
                        </a:spcBef>
                      </a:pPr>
                      <a:endParaRPr lang="en-US" sz="1100" spc="-35" dirty="0" smtClean="0">
                        <a:solidFill>
                          <a:srgbClr val="231F20"/>
                        </a:solidFill>
                        <a:latin typeface="Palatino Linotype" panose="02040502050505030304" pitchFamily="18" charset="0"/>
                        <a:cs typeface="Garamond"/>
                      </a:endParaRPr>
                    </a:p>
                    <a:p>
                      <a:pPr marL="70485" marR="1379855" algn="just">
                        <a:lnSpc>
                          <a:spcPts val="1210"/>
                        </a:lnSpc>
                        <a:spcBef>
                          <a:spcPts val="960"/>
                        </a:spcBef>
                        <a:tabLst/>
                      </a:pPr>
                      <a:r>
                        <a:rPr lang="en-US" sz="1400" b="1" spc="-35" dirty="0" smtClean="0">
                          <a:solidFill>
                            <a:srgbClr val="231F20"/>
                          </a:solidFill>
                          <a:latin typeface="Franklin Gothic Book" panose="020B0503020102020204" pitchFamily="34" charset="0"/>
                          <a:cs typeface="Garamond"/>
                        </a:rPr>
                        <a:t>Project Description</a:t>
                      </a:r>
                    </a:p>
                    <a:p>
                      <a:pPr marL="70485" marR="1379855" algn="just">
                        <a:lnSpc>
                          <a:spcPts val="1210"/>
                        </a:lnSpc>
                        <a:spcBef>
                          <a:spcPts val="960"/>
                        </a:spcBef>
                        <a:tabLst/>
                      </a:pPr>
                      <a:r>
                        <a:rPr lang="en-US" sz="1100" b="1" spc="-35" dirty="0" smtClean="0">
                          <a:solidFill>
                            <a:srgbClr val="231F20"/>
                          </a:solidFill>
                          <a:latin typeface="Palatino Linotype" panose="02040502050505030304" pitchFamily="18" charset="0"/>
                          <a:cs typeface="Garamond"/>
                        </a:rPr>
                        <a:t>First </a:t>
                      </a:r>
                      <a:r>
                        <a:rPr lang="en-US" sz="1100" b="1" spc="-35" dirty="0" smtClean="0">
                          <a:solidFill>
                            <a:srgbClr val="231F20"/>
                          </a:solidFill>
                          <a:latin typeface="Palatino Linotype" panose="02040502050505030304" pitchFamily="18" charset="0"/>
                          <a:cs typeface="Garamond"/>
                        </a:rPr>
                        <a:t>use of UHPC on Bridge Project in </a:t>
                      </a:r>
                      <a:r>
                        <a:rPr lang="en-US" sz="1100" b="1" spc="-35" dirty="0" smtClean="0">
                          <a:solidFill>
                            <a:srgbClr val="231F20"/>
                          </a:solidFill>
                          <a:latin typeface="Palatino Linotype" panose="02040502050505030304" pitchFamily="18" charset="0"/>
                          <a:cs typeface="Garamond"/>
                        </a:rPr>
                        <a:t>Waitsfield,</a:t>
                      </a:r>
                      <a:r>
                        <a:rPr lang="en-US" sz="1100" b="1" spc="-35" baseline="0" dirty="0" smtClean="0">
                          <a:solidFill>
                            <a:srgbClr val="231F20"/>
                          </a:solidFill>
                          <a:latin typeface="Palatino Linotype" panose="02040502050505030304" pitchFamily="18" charset="0"/>
                          <a:cs typeface="Garamond"/>
                        </a:rPr>
                        <a:t> Vt</a:t>
                      </a:r>
                      <a:r>
                        <a:rPr lang="en-US" sz="1100" b="1" spc="-35" baseline="0" dirty="0" smtClean="0">
                          <a:solidFill>
                            <a:srgbClr val="231F20"/>
                          </a:solidFill>
                          <a:latin typeface="Palatino Linotype" panose="02040502050505030304" pitchFamily="18" charset="0"/>
                          <a:cs typeface="Garamond"/>
                        </a:rPr>
                        <a:t>. </a:t>
                      </a:r>
                      <a:endParaRPr lang="en-US" sz="1100" b="1" spc="-35" baseline="0" dirty="0" smtClean="0">
                        <a:solidFill>
                          <a:srgbClr val="231F20"/>
                        </a:solidFill>
                        <a:latin typeface="Palatino Linotype" panose="02040502050505030304" pitchFamily="18" charset="0"/>
                        <a:cs typeface="Calibri"/>
                      </a:endParaRPr>
                    </a:p>
                    <a:p>
                      <a:pPr marL="70485" marR="1379855" algn="just">
                        <a:lnSpc>
                          <a:spcPts val="1210"/>
                        </a:lnSpc>
                        <a:spcBef>
                          <a:spcPts val="960"/>
                        </a:spcBef>
                        <a:tabLst>
                          <a:tab pos="4403725" algn="l"/>
                        </a:tabLst>
                      </a:pPr>
                      <a:r>
                        <a:rPr lang="en-US" sz="1400" b="1" spc="20" dirty="0" smtClean="0">
                          <a:solidFill>
                            <a:srgbClr val="231F20"/>
                          </a:solidFill>
                          <a:latin typeface="Franklin Gothic Book" panose="020B0503020102020204" pitchFamily="34" charset="0"/>
                          <a:cs typeface="Calibri"/>
                        </a:rPr>
                        <a:t>Methodology</a:t>
                      </a:r>
                      <a:r>
                        <a:rPr lang="en-US" sz="1400" b="1" spc="20" baseline="0" dirty="0" smtClean="0">
                          <a:solidFill>
                            <a:srgbClr val="231F20"/>
                          </a:solidFill>
                          <a:latin typeface="Franklin Gothic Book" panose="020B0503020102020204" pitchFamily="34" charset="0"/>
                          <a:cs typeface="Calibri"/>
                        </a:rPr>
                        <a:t> </a:t>
                      </a:r>
                      <a:endParaRPr sz="1400" dirty="0" smtClean="0">
                        <a:latin typeface="Franklin Gothic Book" panose="020B0503020102020204" pitchFamily="34" charset="0"/>
                        <a:cs typeface="Calibri"/>
                      </a:endParaRPr>
                    </a:p>
                    <a:p>
                      <a:pPr marL="70485" marR="5715" algn="just">
                        <a:lnSpc>
                          <a:spcPts val="1210"/>
                        </a:lnSpc>
                        <a:spcBef>
                          <a:spcPts val="960"/>
                        </a:spcBef>
                      </a:pPr>
                      <a:r>
                        <a:rPr lang="en-US" sz="1100" spc="-35" baseline="0" dirty="0" smtClean="0">
                          <a:solidFill>
                            <a:srgbClr val="231F20"/>
                          </a:solidFill>
                          <a:latin typeface="Palatino Linotype" panose="02040502050505030304" pitchFamily="18" charset="0"/>
                          <a:cs typeface="Garamond"/>
                        </a:rPr>
                        <a:t>Closure pour for precast concrete approach slab longitudinal joint</a:t>
                      </a:r>
                      <a:r>
                        <a:rPr lang="en-US" sz="1100" spc="-35" baseline="0" dirty="0" smtClean="0">
                          <a:solidFill>
                            <a:srgbClr val="231F20"/>
                          </a:solidFill>
                          <a:latin typeface="Palatino Linotype" panose="02040502050505030304" pitchFamily="18" charset="0"/>
                          <a:cs typeface="Garamond"/>
                        </a:rPr>
                        <a:t>.</a:t>
                      </a: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100" spc="-35" baseline="0" dirty="0" smtClean="0">
                        <a:solidFill>
                          <a:srgbClr val="231F20"/>
                        </a:solidFill>
                        <a:latin typeface="Palatino Linotype" panose="02040502050505030304" pitchFamily="18" charset="0"/>
                        <a:cs typeface="Garamond"/>
                      </a:endParaRPr>
                    </a:p>
                    <a:p>
                      <a:pPr marL="70485" marR="5715" algn="just">
                        <a:lnSpc>
                          <a:spcPts val="1210"/>
                        </a:lnSpc>
                        <a:spcBef>
                          <a:spcPts val="960"/>
                        </a:spcBef>
                      </a:pPr>
                      <a:endParaRPr lang="en-US" sz="1400" b="1" spc="20" dirty="0" smtClean="0">
                        <a:solidFill>
                          <a:srgbClr val="231F20"/>
                        </a:solidFill>
                        <a:latin typeface="Franklin Gothic Book" panose="020B0503020102020204" pitchFamily="34" charset="0"/>
                        <a:ea typeface="+mn-ea"/>
                        <a:cs typeface="Calibri"/>
                      </a:endParaRPr>
                    </a:p>
                    <a:p>
                      <a:pPr marL="70485" marR="5715" algn="just">
                        <a:lnSpc>
                          <a:spcPts val="1210"/>
                        </a:lnSpc>
                        <a:spcBef>
                          <a:spcPts val="960"/>
                        </a:spcBef>
                      </a:pPr>
                      <a:r>
                        <a:rPr lang="en-US" sz="1400" b="1" spc="20" dirty="0" smtClean="0">
                          <a:solidFill>
                            <a:srgbClr val="231F20"/>
                          </a:solidFill>
                          <a:latin typeface="Franklin Gothic Book" panose="020B0503020102020204" pitchFamily="34" charset="0"/>
                          <a:ea typeface="+mn-ea"/>
                          <a:cs typeface="Calibri"/>
                        </a:rPr>
                        <a:t>Conclusion </a:t>
                      </a:r>
                      <a:endParaRPr sz="1400" dirty="0">
                        <a:latin typeface="Franklin Gothic Book" panose="020B0503020102020204" pitchFamily="34" charset="0"/>
                        <a:cs typeface="Calibri"/>
                      </a:endParaRPr>
                    </a:p>
                    <a:p>
                      <a:pPr marL="70485" marR="5715" algn="just">
                        <a:lnSpc>
                          <a:spcPts val="1210"/>
                        </a:lnSpc>
                        <a:spcBef>
                          <a:spcPts val="960"/>
                        </a:spcBef>
                      </a:pPr>
                      <a:r>
                        <a:rPr lang="en-US" sz="1100" spc="-35" dirty="0" smtClean="0">
                          <a:solidFill>
                            <a:srgbClr val="231F20"/>
                          </a:solidFill>
                          <a:latin typeface="Palatino Linotype" panose="02040502050505030304" pitchFamily="18" charset="0"/>
                          <a:cs typeface="Garamond"/>
                        </a:rPr>
                        <a:t>Material</a:t>
                      </a:r>
                      <a:r>
                        <a:rPr lang="en-US" sz="1100" spc="-35" baseline="0" dirty="0" smtClean="0">
                          <a:solidFill>
                            <a:srgbClr val="231F20"/>
                          </a:solidFill>
                          <a:latin typeface="Palatino Linotype" panose="02040502050505030304" pitchFamily="18" charset="0"/>
                          <a:cs typeface="Garamond"/>
                        </a:rPr>
                        <a:t> installation was a success, but cost was much higher than expected.  Non-proprietary equivalent could broaden its use.</a:t>
                      </a:r>
                    </a:p>
                    <a:p>
                      <a:pPr marL="70485" marR="5715" algn="just">
                        <a:lnSpc>
                          <a:spcPts val="1210"/>
                        </a:lnSpc>
                        <a:spcBef>
                          <a:spcPts val="960"/>
                        </a:spcBef>
                      </a:pPr>
                      <a:r>
                        <a:rPr lang="en-US" sz="1400" b="1" spc="40" dirty="0" smtClean="0">
                          <a:solidFill>
                            <a:srgbClr val="231F20"/>
                          </a:solidFill>
                          <a:latin typeface="Franklin Gothic Book" panose="020B0503020102020204" pitchFamily="34" charset="0"/>
                          <a:cs typeface="Calibri"/>
                        </a:rPr>
                        <a:t> Benefits </a:t>
                      </a:r>
                      <a:r>
                        <a:rPr lang="en-US" sz="1400" b="1" spc="40" dirty="0" smtClean="0">
                          <a:solidFill>
                            <a:srgbClr val="231F20"/>
                          </a:solidFill>
                          <a:latin typeface="Franklin Gothic Book" panose="020B0503020102020204" pitchFamily="34" charset="0"/>
                          <a:cs typeface="Calibri"/>
                        </a:rPr>
                        <a:t>to </a:t>
                      </a:r>
                      <a:r>
                        <a:rPr lang="en-US" sz="1400" b="1" spc="40" dirty="0" err="1" smtClean="0">
                          <a:solidFill>
                            <a:srgbClr val="231F20"/>
                          </a:solidFill>
                          <a:latin typeface="Franklin Gothic Book" panose="020B0503020102020204" pitchFamily="34" charset="0"/>
                          <a:cs typeface="Calibri"/>
                        </a:rPr>
                        <a:t>Vtrans</a:t>
                      </a:r>
                      <a:endParaRPr lang="en-US" sz="1400" b="1" spc="40" smtClean="0">
                        <a:solidFill>
                          <a:srgbClr val="231F20"/>
                        </a:solidFill>
                        <a:latin typeface="Franklin Gothic Book" panose="020B0503020102020204" pitchFamily="34" charset="0"/>
                        <a:cs typeface="Calibri"/>
                      </a:endParaRPr>
                    </a:p>
                    <a:p>
                      <a:pPr marL="70485" marR="5715" algn="just">
                        <a:lnSpc>
                          <a:spcPts val="1210"/>
                        </a:lnSpc>
                        <a:spcBef>
                          <a:spcPts val="960"/>
                        </a:spcBef>
                      </a:pPr>
                      <a:endParaRPr lang="en-US" sz="1100" spc="-20" baseline="0" dirty="0" smtClean="0">
                        <a:solidFill>
                          <a:srgbClr val="231F20"/>
                        </a:solidFill>
                        <a:latin typeface="Palatino Linotype" panose="02040502050505030304" pitchFamily="18" charset="0"/>
                        <a:cs typeface="Garamond"/>
                      </a:endParaRPr>
                    </a:p>
                    <a:p>
                      <a:pPr marL="463550" lvl="0" indent="-171450">
                        <a:buFont typeface="Arial" panose="020B0604020202020204" pitchFamily="34" charset="0"/>
                        <a:buChar char="•"/>
                      </a:pPr>
                      <a:r>
                        <a:rPr lang="en-US" sz="1100" b="1" dirty="0" smtClean="0">
                          <a:latin typeface="Palatino Linotype" panose="02040502050505030304" pitchFamily="18" charset="0"/>
                        </a:rPr>
                        <a:t>Higher Compressive Strength</a:t>
                      </a:r>
                      <a:r>
                        <a:rPr lang="en-US" sz="1100" dirty="0" smtClean="0">
                          <a:latin typeface="Palatino Linotype" panose="02040502050505030304" pitchFamily="18" charset="0"/>
                        </a:rPr>
                        <a:t>: UHPC compressive resistance is 6 to 8 times greater than conventional concrete reducing the length of reinforcing lap lengths, and the size of closure pours required during construction.</a:t>
                      </a:r>
                    </a:p>
                    <a:p>
                      <a:pPr marL="463550" lvl="0" indent="-171450">
                        <a:buFont typeface="Arial" panose="020B0604020202020204" pitchFamily="34" charset="0"/>
                        <a:buChar char="•"/>
                      </a:pPr>
                      <a:r>
                        <a:rPr lang="en-US" sz="1100" b="1" dirty="0" smtClean="0">
                          <a:latin typeface="Palatino Linotype" panose="02040502050505030304" pitchFamily="18" charset="0"/>
                        </a:rPr>
                        <a:t>Higher Tensile Strength &amp; Ductility:</a:t>
                      </a:r>
                      <a:r>
                        <a:rPr lang="en-US" sz="1100" dirty="0" smtClean="0">
                          <a:latin typeface="Palatino Linotype" panose="02040502050505030304" pitchFamily="18" charset="0"/>
                        </a:rPr>
                        <a:t> UHPC contains metal fibers that make it ductile. With a strength 10 times higher than traditional concretes, it can resist bending and can withstand major transformations (such as pressure or dilation) without breaking. Sources of the steel fibers are available in the U.S. </a:t>
                      </a:r>
                    </a:p>
                    <a:p>
                      <a:pPr marL="463550" indent="-171450">
                        <a:buFont typeface="Arial" panose="020B0604020202020204" pitchFamily="34" charset="0"/>
                        <a:buChar char="•"/>
                      </a:pPr>
                      <a:r>
                        <a:rPr lang="en-US" sz="1100" b="1" dirty="0" smtClean="0">
                          <a:latin typeface="Palatino Linotype" panose="02040502050505030304" pitchFamily="18" charset="0"/>
                        </a:rPr>
                        <a:t>Increased Durability &amp; Long Term Stability: </a:t>
                      </a:r>
                      <a:r>
                        <a:rPr lang="en-US" sz="1100" dirty="0" smtClean="0">
                          <a:latin typeface="Palatino Linotype" panose="02040502050505030304" pitchFamily="18" charset="0"/>
                        </a:rPr>
                        <a:t>With UHPC’s resistance to external aggressions such as abrasion, pollution, weathering and scratching, its longevity is 2 to 3 times longer than that of conventional concrete. </a:t>
                      </a:r>
                      <a:endParaRPr sz="1100" dirty="0">
                        <a:latin typeface="Palatino Linotype" panose="02040502050505030304" pitchFamily="18" charset="0"/>
                        <a:cs typeface="Garamond"/>
                      </a:endParaRPr>
                    </a:p>
                  </a:txBody>
                  <a:tcPr marL="0" marR="0" marT="0" marB="0">
                    <a:lnL w="12699">
                      <a:solidFill>
                        <a:srgbClr val="395F3A"/>
                      </a:solidFill>
                      <a:prstDash val="solid"/>
                    </a:lnL>
                  </a:tcPr>
                </a:tc>
                <a:extLst>
                  <a:ext uri="{0D108BD9-81ED-4DB2-BD59-A6C34878D82A}">
                    <a16:rowId xmlns:a16="http://schemas.microsoft.com/office/drawing/2014/main" val="10003"/>
                  </a:ext>
                </a:extLst>
              </a:tr>
              <a:tr h="146444">
                <a:tc>
                  <a:txBody>
                    <a:bodyPr/>
                    <a:lstStyle/>
                    <a:p>
                      <a:pPr marL="152400" marR="154940">
                        <a:lnSpc>
                          <a:spcPts val="1000"/>
                        </a:lnSpc>
                        <a:spcBef>
                          <a:spcPts val="290"/>
                        </a:spcBef>
                      </a:pPr>
                      <a:endParaRPr sz="850" dirty="0">
                        <a:latin typeface="Palatino Linotype" panose="02040502050505030304" pitchFamily="18" charset="0"/>
                        <a:cs typeface="Times New Roman"/>
                      </a:endParaRPr>
                    </a:p>
                  </a:txBody>
                  <a:tcPr marL="0" marR="0" marT="0" marB="0">
                    <a:lnL w="12699">
                      <a:solidFill>
                        <a:srgbClr val="395F3A"/>
                      </a:solidFill>
                      <a:prstDash val="solid"/>
                    </a:lnL>
                    <a:lnR w="12699" cap="flat" cmpd="sng" algn="ctr">
                      <a:solidFill>
                        <a:srgbClr val="395F3A"/>
                      </a:solidFill>
                      <a:prstDash val="solid"/>
                      <a:round/>
                      <a:headEnd type="none" w="med" len="med"/>
                      <a:tailEnd type="none" w="med" len="med"/>
                    </a:lnR>
                    <a:lnB w="12699">
                      <a:solidFill>
                        <a:srgbClr val="395F3A"/>
                      </a:solidFill>
                      <a:prstDash val="solid"/>
                    </a:lnB>
                    <a:solidFill>
                      <a:schemeClr val="tx2">
                        <a:lumMod val="40000"/>
                        <a:lumOff val="60000"/>
                        <a:alpha val="25000"/>
                      </a:schemeClr>
                    </a:solidFill>
                  </a:tcPr>
                </a:tc>
                <a:tc>
                  <a:txBody>
                    <a:bodyPr/>
                    <a:lstStyle/>
                    <a:p>
                      <a:pPr marL="70485" marR="5715" algn="just">
                        <a:lnSpc>
                          <a:spcPts val="1210"/>
                        </a:lnSpc>
                        <a:spcBef>
                          <a:spcPts val="960"/>
                        </a:spcBef>
                      </a:pPr>
                      <a:endParaRPr sz="1100" dirty="0">
                        <a:latin typeface="Palatino Linotype" panose="02040502050505030304" pitchFamily="18" charset="0"/>
                        <a:cs typeface="Garamond"/>
                      </a:endParaRPr>
                    </a:p>
                  </a:txBody>
                  <a:tcPr marL="0" marR="0" marT="0" marB="0">
                    <a:lnL w="12699" cap="flat" cmpd="sng" algn="ctr">
                      <a:solidFill>
                        <a:srgbClr val="395F3A"/>
                      </a:solidFill>
                      <a:prstDash val="solid"/>
                      <a:round/>
                      <a:headEnd type="none" w="med" len="med"/>
                      <a:tailEnd type="none" w="med" len="med"/>
                    </a:lnL>
                  </a:tcPr>
                </a:tc>
                <a:extLst>
                  <a:ext uri="{0D108BD9-81ED-4DB2-BD59-A6C34878D82A}">
                    <a16:rowId xmlns:a16="http://schemas.microsoft.com/office/drawing/2014/main" val="2457964944"/>
                  </a:ext>
                </a:extLst>
              </a:tr>
            </a:tbl>
          </a:graphicData>
        </a:graphic>
      </p:graphicFrame>
      <p:pic>
        <p:nvPicPr>
          <p:cNvPr id="30" name="Picture 29"/>
          <p:cNvPicPr>
            <a:picLocks noChangeAspect="1"/>
          </p:cNvPicPr>
          <p:nvPr/>
        </p:nvPicPr>
        <p:blipFill>
          <a:blip r:embed="rId5"/>
          <a:stretch>
            <a:fillRect/>
          </a:stretch>
        </p:blipFill>
        <p:spPr>
          <a:xfrm>
            <a:off x="433293" y="515302"/>
            <a:ext cx="1759779" cy="435589"/>
          </a:xfrm>
          <a:prstGeom prst="rect">
            <a:avLst/>
          </a:prstGeom>
        </p:spPr>
      </p:pic>
      <p:sp>
        <p:nvSpPr>
          <p:cNvPr id="32" name="TextBox 31"/>
          <p:cNvSpPr txBox="1"/>
          <p:nvPr/>
        </p:nvSpPr>
        <p:spPr>
          <a:xfrm>
            <a:off x="393538" y="1046110"/>
            <a:ext cx="1799534" cy="646331"/>
          </a:xfrm>
          <a:prstGeom prst="rect">
            <a:avLst/>
          </a:prstGeom>
          <a:solidFill>
            <a:schemeClr val="tx2">
              <a:lumMod val="20000"/>
              <a:lumOff val="80000"/>
              <a:alpha val="25000"/>
            </a:schemeClr>
          </a:solidFill>
        </p:spPr>
        <p:txBody>
          <a:bodyPr wrap="square" rtlCol="0">
            <a:spAutoFit/>
          </a:bodyPr>
          <a:lstStyle/>
          <a:p>
            <a:pPr algn="ctr"/>
            <a:r>
              <a:rPr lang="en-US" b="1" dirty="0" smtClean="0">
                <a:latin typeface="Franklin Gothic Medium" panose="020B0603020102020204" pitchFamily="34" charset="0"/>
              </a:rPr>
              <a:t>2017 Research</a:t>
            </a:r>
          </a:p>
          <a:p>
            <a:pPr algn="ctr"/>
            <a:r>
              <a:rPr lang="en-US" b="1" dirty="0" smtClean="0">
                <a:latin typeface="Franklin Gothic Medium" panose="020B0603020102020204" pitchFamily="34" charset="0"/>
              </a:rPr>
              <a:t>Symposium</a:t>
            </a:r>
            <a:endParaRPr lang="en-US" b="1" dirty="0">
              <a:latin typeface="Franklin Gothic Medium" panose="020B0603020102020204" pitchFamily="34" charset="0"/>
            </a:endParaRPr>
          </a:p>
        </p:txBody>
      </p:sp>
      <p:pic>
        <p:nvPicPr>
          <p:cNvPr id="3" name="Picture 2"/>
          <p:cNvPicPr>
            <a:picLocks noChangeAspect="1"/>
          </p:cNvPicPr>
          <p:nvPr/>
        </p:nvPicPr>
        <p:blipFill>
          <a:blip r:embed="rId6"/>
          <a:stretch>
            <a:fillRect/>
          </a:stretch>
        </p:blipFill>
        <p:spPr>
          <a:xfrm>
            <a:off x="2423171" y="3590784"/>
            <a:ext cx="2813020" cy="2078190"/>
          </a:xfrm>
          <a:prstGeom prst="rect">
            <a:avLst/>
          </a:prstGeom>
        </p:spPr>
      </p:pic>
      <p:pic>
        <p:nvPicPr>
          <p:cNvPr id="2" name="Picture 1"/>
          <p:cNvPicPr>
            <a:picLocks noChangeAspect="1"/>
          </p:cNvPicPr>
          <p:nvPr/>
        </p:nvPicPr>
        <p:blipFill>
          <a:blip r:embed="rId7"/>
          <a:stretch>
            <a:fillRect/>
          </a:stretch>
        </p:blipFill>
        <p:spPr>
          <a:xfrm>
            <a:off x="4529465" y="4629879"/>
            <a:ext cx="2561745" cy="14239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2ec0dd7-095b-41f2-b8b8-a624496b8c6b">E23TXWV46JPD-235135430-19</_dlc_DocId>
    <_dlc_DocIdUrl xmlns="22ec0dd7-095b-41f2-b8b8-a624496b8c6b">
      <Url>https://outside.vermont.gov/agency/VTRANS/external/docs/_layouts/15/DocIdRedir.aspx?ID=E23TXWV46JPD-235135430-19</Url>
      <Description>E23TXWV46JPD-235135430-19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618CA193348A64BB00EC4DD700C226C" ma:contentTypeVersion="4" ma:contentTypeDescription="Create a new document." ma:contentTypeScope="" ma:versionID="f06708e5199452a9f7394f94d84a6298">
  <xsd:schema xmlns:xsd="http://www.w3.org/2001/XMLSchema" xmlns:xs="http://www.w3.org/2001/XMLSchema" xmlns:p="http://schemas.microsoft.com/office/2006/metadata/properties" xmlns:ns2="2a208fe3-8287-4a8b-b629-d45392ca0f10" xmlns:ns3="22ec0dd7-095b-41f2-b8b8-a624496b8c6b" targetNamespace="http://schemas.microsoft.com/office/2006/metadata/properties" ma:root="true" ma:fieldsID="e6605e219c6038dbb08f224e297c44ee" ns2:_="" ns3:_="">
    <xsd:import namespace="2a208fe3-8287-4a8b-b629-d45392ca0f10"/>
    <xsd:import namespace="22ec0dd7-095b-41f2-b8b8-a624496b8c6b"/>
    <xsd:element name="properties">
      <xsd:complexType>
        <xsd:sequence>
          <xsd:element name="documentManagement">
            <xsd:complexType>
              <xsd:all>
                <xsd:element ref="ns2: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08fe3-8287-4a8b-b629-d45392ca0f1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ec0dd7-095b-41f2-b8b8-a624496b8c6b"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974971-C131-4A98-A5CC-FAC433F935B8}"/>
</file>

<file path=customXml/itemProps2.xml><?xml version="1.0" encoding="utf-8"?>
<ds:datastoreItem xmlns:ds="http://schemas.openxmlformats.org/officeDocument/2006/customXml" ds:itemID="{8EE107AC-B2CE-45F1-8DC5-57CEA983487B}"/>
</file>

<file path=customXml/itemProps3.xml><?xml version="1.0" encoding="utf-8"?>
<ds:datastoreItem xmlns:ds="http://schemas.openxmlformats.org/officeDocument/2006/customXml" ds:itemID="{D6BB4994-1082-47FF-A0D4-FA0746F93AD9}"/>
</file>

<file path=customXml/itemProps4.xml><?xml version="1.0" encoding="utf-8"?>
<ds:datastoreItem xmlns:ds="http://schemas.openxmlformats.org/officeDocument/2006/customXml" ds:itemID="{A149E441-4DED-4DAE-887D-9349B1E8B43E}"/>
</file>

<file path=docProps/app.xml><?xml version="1.0" encoding="utf-8"?>
<Properties xmlns="http://schemas.openxmlformats.org/officeDocument/2006/extended-properties" xmlns:vt="http://schemas.openxmlformats.org/officeDocument/2006/docPropsVTypes">
  <Template/>
  <TotalTime>796</TotalTime>
  <Words>306</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Franklin Gothic Book</vt:lpstr>
      <vt:lpstr>Franklin Gothic Demi</vt:lpstr>
      <vt:lpstr>Franklin Gothic Medium</vt:lpstr>
      <vt:lpstr>Garamond</vt:lpstr>
      <vt:lpstr>Palatino Linotype</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Dowds</dc:creator>
  <cp:lastModifiedBy>Young, Rob</cp:lastModifiedBy>
  <cp:revision>34</cp:revision>
  <cp:lastPrinted>2017-07-31T19:19:32Z</cp:lastPrinted>
  <dcterms:created xsi:type="dcterms:W3CDTF">2016-10-05T18:36:23Z</dcterms:created>
  <dcterms:modified xsi:type="dcterms:W3CDTF">2017-08-21T20:51:54Z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2014-12-03T00:00:00Z</vt:filetime>
  </property>
  <property fmtid="{D5CDD505-2E9C-101B-9397-08002B2CF9AE}" pid="3" name="Creator">
    <vt:lpwstr>Adobe InDesign CS5 (7.0)</vt:lpwstr>
  </property>
  <property fmtid="{D5CDD505-2E9C-101B-9397-08002B2CF9AE}" pid="4" name="LastSaved">
    <vt:filetime>2016-10-05T00:00:00Z</vt:filetime>
  </property>
  <property fmtid="{D5CDD505-2E9C-101B-9397-08002B2CF9AE}" pid="5" name="ContentTypeId">
    <vt:lpwstr>0x0101007618CA193348A64BB00EC4DD700C226C</vt:lpwstr>
  </property>
  <property fmtid="{D5CDD505-2E9C-101B-9397-08002B2CF9AE}" pid="6" name="_dlc_DocIdItemGuid">
    <vt:lpwstr>b8888432-4e9b-45d0-b969-9cdcaf08d576</vt:lpwstr>
  </property>
</Properties>
</file>